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81" r:id="rId2"/>
    <p:sldId id="286" r:id="rId3"/>
    <p:sldId id="270" r:id="rId4"/>
    <p:sldId id="283" r:id="rId5"/>
    <p:sldId id="292" r:id="rId6"/>
    <p:sldId id="288" r:id="rId7"/>
    <p:sldId id="294" r:id="rId8"/>
    <p:sldId id="295" r:id="rId9"/>
    <p:sldId id="297" r:id="rId10"/>
    <p:sldId id="274" r:id="rId11"/>
    <p:sldId id="280" r:id="rId12"/>
    <p:sldId id="272" r:id="rId13"/>
    <p:sldId id="273" r:id="rId14"/>
    <p:sldId id="277" r:id="rId1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CCFF"/>
    <a:srgbClr val="CCFF66"/>
    <a:srgbClr val="FFCCFF"/>
    <a:srgbClr val="66FFFF"/>
    <a:srgbClr val="FFFFFF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7" autoAdjust="0"/>
    <p:restoredTop sz="96429" autoAdjust="0"/>
  </p:normalViewPr>
  <p:slideViewPr>
    <p:cSldViewPr snapToGrid="0">
      <p:cViewPr varScale="1">
        <p:scale>
          <a:sx n="98" d="100"/>
          <a:sy n="98" d="100"/>
        </p:scale>
        <p:origin x="9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9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078F4-8127-4DB0-993E-67A1F4117B8B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880FD-0A11-4809-9934-DD6906717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05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90955-D70C-4BDF-925A-84F3E8237403}" type="datetimeFigureOut">
              <a:rPr kumimoji="1" lang="ja-JP" altLang="en-US" smtClean="0"/>
              <a:t>2015/8/4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D2A86-8E0C-4C35-9028-CEF2F5C38C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45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D2A86-8E0C-4C35-9028-CEF2F5C38CC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1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ja-JP" noProof="0" smtClean="0"/>
              <a:t>マスタ　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7925"/>
            <a:ext cx="6400800" cy="695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ja-JP" noProof="0" smtClean="0"/>
              <a:t>マスタ　サブタイトルの書式設定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D5BABB7-8FCE-4E24-9CD1-74BC82BD124F}" type="slidenum">
              <a:rPr lang="ja-JP" altLang="zh-CN">
                <a:solidFill>
                  <a:srgbClr val="000000"/>
                </a:solidFill>
              </a:rPr>
              <a:pPr/>
              <a:t>‹#›</a:t>
            </a:fld>
            <a:endParaRPr lang="ja-JP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2082800" y="6550819"/>
            <a:ext cx="4978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dirty="0" smtClean="0">
                <a:solidFill>
                  <a:srgbClr val="000000"/>
                </a:solidFill>
              </a:rPr>
              <a:t>© 2015</a:t>
            </a:r>
            <a:r>
              <a:rPr kumimoji="0" lang="zh-CN" altLang="en-US" dirty="0" smtClean="0">
                <a:solidFill>
                  <a:srgbClr val="000000"/>
                </a:solidFill>
              </a:rPr>
              <a:t>　</a:t>
            </a:r>
            <a:r>
              <a:rPr kumimoji="0" lang="en-US" altLang="zh-CN" dirty="0" smtClean="0">
                <a:solidFill>
                  <a:srgbClr val="000000"/>
                </a:solidFill>
              </a:rPr>
              <a:t>GYOMU Control Technology Institute.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8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B6DC-C734-4ED0-A5D2-8D081517022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7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0513" y="765175"/>
            <a:ext cx="2057400" cy="5327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6725" y="765175"/>
            <a:ext cx="6021388" cy="5327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B1732-2F9C-41C2-904A-3D4243E0DC3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720725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6725" y="1477566"/>
            <a:ext cx="8229600" cy="43195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5081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134F8-A337-4911-9ED4-76F05D7DBBB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2092325" y="6550819"/>
            <a:ext cx="4978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mtClean="0">
                <a:solidFill>
                  <a:srgbClr val="000000"/>
                </a:solidFill>
              </a:rPr>
              <a:t>© 2015</a:t>
            </a:r>
            <a:r>
              <a:rPr kumimoji="0" lang="zh-CN" altLang="en-US" smtClean="0">
                <a:solidFill>
                  <a:srgbClr val="000000"/>
                </a:solidFill>
              </a:rPr>
              <a:t>　</a:t>
            </a:r>
            <a:r>
              <a:rPr kumimoji="0" lang="en-US" altLang="zh-CN" smtClean="0">
                <a:solidFill>
                  <a:srgbClr val="000000"/>
                </a:solidFill>
              </a:rPr>
              <a:t>GYOMU Control Technology Institute.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16226-85C1-49D2-B6B2-6CFA39C50C9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8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7725" y="1773238"/>
            <a:ext cx="4038600" cy="43195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3D4F3-6075-49D4-8D26-A653979EBB0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8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17810-7B2E-4A25-AEB1-DDBF3B6E01A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6D0AC-F96B-4A9E-8CE3-1284B96DD18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6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E658A-1BB6-4C8C-B5C4-9FD1660CE81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4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467D1-8739-48A0-B2C5-E7558909ECE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2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C7223-3894-4551-996D-E4BFB922A83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ja-JP" smtClean="0"/>
              <a:t>マスタ　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73238"/>
            <a:ext cx="822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ja-JP" smtClean="0"/>
              <a:t>マスタ　テキストの書式設定</a:t>
            </a:r>
          </a:p>
          <a:p>
            <a:pPr lvl="1"/>
            <a:r>
              <a:rPr lang="zh-CN" altLang="ja-JP" smtClean="0"/>
              <a:t>第</a:t>
            </a:r>
            <a:r>
              <a:rPr lang="ja-JP" altLang="zh-CN" smtClean="0"/>
              <a:t>2</a:t>
            </a:r>
            <a:r>
              <a:rPr lang="zh-CN" altLang="ja-JP" smtClean="0"/>
              <a:t>レベル</a:t>
            </a:r>
          </a:p>
          <a:p>
            <a:pPr lvl="2"/>
            <a:r>
              <a:rPr lang="zh-CN" altLang="ja-JP" smtClean="0"/>
              <a:t>第</a:t>
            </a:r>
            <a:r>
              <a:rPr lang="ja-JP" altLang="zh-CN" smtClean="0"/>
              <a:t>3</a:t>
            </a:r>
            <a:r>
              <a:rPr lang="zh-CN" altLang="ja-JP" smtClean="0"/>
              <a:t>レベル</a:t>
            </a:r>
          </a:p>
          <a:p>
            <a:pPr lvl="3"/>
            <a:r>
              <a:rPr lang="zh-CN" altLang="ja-JP" smtClean="0"/>
              <a:t>第</a:t>
            </a:r>
            <a:r>
              <a:rPr lang="ja-JP" altLang="zh-CN" smtClean="0"/>
              <a:t>4</a:t>
            </a:r>
            <a:r>
              <a:rPr lang="zh-CN" altLang="ja-JP" smtClean="0"/>
              <a:t>レベル</a:t>
            </a:r>
          </a:p>
          <a:p>
            <a:pPr lvl="4"/>
            <a:r>
              <a:rPr lang="zh-CN" altLang="ja-JP" smtClean="0"/>
              <a:t>第</a:t>
            </a:r>
            <a:r>
              <a:rPr lang="ja-JP" altLang="zh-CN" smtClean="0"/>
              <a:t>5</a:t>
            </a:r>
            <a:r>
              <a:rPr lang="zh-CN" alt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92325" y="6550819"/>
            <a:ext cx="4978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mtClean="0">
                <a:solidFill>
                  <a:srgbClr val="000000"/>
                </a:solidFill>
              </a:rPr>
              <a:t>© 2015</a:t>
            </a:r>
            <a:r>
              <a:rPr kumimoji="0" lang="zh-CN" altLang="en-US" smtClean="0">
                <a:solidFill>
                  <a:srgbClr val="000000"/>
                </a:solidFill>
              </a:rPr>
              <a:t>　</a:t>
            </a:r>
            <a:r>
              <a:rPr kumimoji="0" lang="en-US" altLang="zh-CN" smtClean="0">
                <a:solidFill>
                  <a:srgbClr val="000000"/>
                </a:solidFill>
              </a:rPr>
              <a:t>GYOMU Control Technology Institute.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CN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347AB-3EC4-41E0-9AAB-CFA464B692C3}" type="slidenum">
              <a:rPr kumimoji="0"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8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マイナンバー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解決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シリーズ　機能概要</a:t>
            </a:r>
            <a: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kumimoji="1"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［クラウドタイプ 資料］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403350" y="3940351"/>
            <a:ext cx="6400800" cy="695325"/>
          </a:xfrm>
        </p:spPr>
        <p:txBody>
          <a:bodyPr/>
          <a:lstStyle/>
          <a:p>
            <a:r>
              <a:rPr kumimoji="1" lang="en-US" altLang="ja-JP" sz="1800" dirty="0" smtClean="0"/>
              <a:t>2015</a:t>
            </a:r>
            <a:r>
              <a:rPr kumimoji="1" lang="ja-JP" altLang="en-US" sz="1800" dirty="0" smtClean="0"/>
              <a:t>年</a:t>
            </a:r>
            <a:r>
              <a:rPr kumimoji="1" lang="en-US" altLang="ja-JP" sz="1800" dirty="0" smtClean="0"/>
              <a:t>7</a:t>
            </a:r>
            <a:r>
              <a:rPr kumimoji="1" lang="ja-JP" altLang="en-US" sz="1800" dirty="0" smtClean="0"/>
              <a:t>月</a:t>
            </a:r>
            <a:endParaRPr kumimoji="1" lang="en-US" altLang="ja-JP" sz="1800" dirty="0" smtClean="0"/>
          </a:p>
          <a:p>
            <a:r>
              <a:rPr kumimoji="1" lang="ja-JP" altLang="en-US" sz="1800" dirty="0" smtClean="0"/>
              <a:t>株式会社</a:t>
            </a:r>
            <a:r>
              <a:rPr kumimoji="1" lang="en-US" altLang="ja-JP" sz="1800" dirty="0" smtClean="0"/>
              <a:t>GCT</a:t>
            </a:r>
            <a:r>
              <a:rPr kumimoji="1" lang="ja-JP" altLang="en-US" sz="1800" dirty="0" smtClean="0"/>
              <a:t>研究所</a:t>
            </a:r>
            <a:endParaRPr kumimoji="1" lang="ja-JP" altLang="en-US" sz="18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06755" y="149570"/>
            <a:ext cx="1500114" cy="424029"/>
            <a:chOff x="7516275" y="2937009"/>
            <a:chExt cx="1500114" cy="424029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16275" y="2937009"/>
              <a:ext cx="1495350" cy="324491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3565" y="3265289"/>
              <a:ext cx="1212824" cy="95749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20927" y="6147419"/>
            <a:ext cx="880483" cy="409880"/>
          </a:xfrm>
          <a:prstGeom prst="rect">
            <a:avLst/>
          </a:prstGeom>
          <a:noFill/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9149" y="6148416"/>
            <a:ext cx="953690" cy="4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-ishii\Desktop\mspartner_E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83" y="6146282"/>
            <a:ext cx="1457795" cy="4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276"/>
            <a:ext cx="2509695" cy="9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014937" y="5346680"/>
            <a:ext cx="1909497" cy="261610"/>
          </a:xfrm>
          <a:prstGeom prst="rect">
            <a:avLst/>
          </a:prstGeom>
          <a:noFill/>
        </p:spPr>
        <p:txBody>
          <a:bodyPr vert="horz" wrap="none" rtlCol="0" anchor="t" anchorCtr="0">
            <a:spAutoFit/>
          </a:bodyPr>
          <a:lstStyle/>
          <a:p>
            <a:r>
              <a:rPr lang="ja-JP" altLang="en-US" sz="1100" dirty="0" smtClean="0"/>
              <a:t>－ </a:t>
            </a:r>
            <a:r>
              <a:rPr kumimoji="1" lang="ja-JP" altLang="en-US" sz="1100" dirty="0" smtClean="0"/>
              <a:t>業務の法則を科学する －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1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柔軟・斬新なワークフロー機能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1BF55-F1A0-497E-8E0E-3534D2B8B152}" type="slidenum">
              <a:rPr lang="en-US" altLang="ja-JP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2"/>
          <a:srcRect l="1494" t="8860" r="27976" b="20814"/>
          <a:stretch/>
        </p:blipFill>
        <p:spPr>
          <a:xfrm>
            <a:off x="6444967" y="3944258"/>
            <a:ext cx="2270554" cy="2418372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10" y="4447082"/>
            <a:ext cx="1111507" cy="197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右矢印 60"/>
          <p:cNvSpPr/>
          <p:nvPr/>
        </p:nvSpPr>
        <p:spPr>
          <a:xfrm>
            <a:off x="5610157" y="5022995"/>
            <a:ext cx="461143" cy="8143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矢印 61"/>
          <p:cNvSpPr/>
          <p:nvPr/>
        </p:nvSpPr>
        <p:spPr>
          <a:xfrm>
            <a:off x="3387979" y="5067551"/>
            <a:ext cx="461143" cy="8143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339" y="5134162"/>
            <a:ext cx="1221748" cy="724766"/>
          </a:xfrm>
          <a:prstGeom prst="rect">
            <a:avLst/>
          </a:prstGeom>
        </p:spPr>
      </p:pic>
      <p:sp>
        <p:nvSpPr>
          <p:cNvPr id="64" name="正方形/長方形 63"/>
          <p:cNvSpPr/>
          <p:nvPr/>
        </p:nvSpPr>
        <p:spPr>
          <a:xfrm>
            <a:off x="826718" y="6415345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 smtClean="0"/>
              <a:t>［ワークフローによる許可依頼受信］</a:t>
            </a:r>
            <a:endParaRPr lang="ja-JP" altLang="en-US" sz="1100" dirty="0"/>
          </a:p>
        </p:txBody>
      </p:sp>
      <p:sp>
        <p:nvSpPr>
          <p:cNvPr id="65" name="正方形/長方形 64"/>
          <p:cNvSpPr/>
          <p:nvPr/>
        </p:nvSpPr>
        <p:spPr>
          <a:xfrm>
            <a:off x="3848359" y="5998670"/>
            <a:ext cx="2159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 smtClean="0"/>
              <a:t>［指紋認証でワンタッチ承認］</a:t>
            </a:r>
            <a:endParaRPr lang="ja-JP" altLang="en-US" sz="1100" dirty="0"/>
          </a:p>
        </p:txBody>
      </p:sp>
      <p:sp>
        <p:nvSpPr>
          <p:cNvPr id="66" name="正方形/長方形 65"/>
          <p:cNvSpPr/>
          <p:nvPr/>
        </p:nvSpPr>
        <p:spPr>
          <a:xfrm>
            <a:off x="6739564" y="6405701"/>
            <a:ext cx="2018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 smtClean="0"/>
              <a:t>［マインナンバー情報参照］</a:t>
            </a:r>
            <a:endParaRPr lang="ja-JP" altLang="en-US" sz="1100" dirty="0"/>
          </a:p>
        </p:txBody>
      </p:sp>
      <p:sp>
        <p:nvSpPr>
          <p:cNvPr id="69" name="角丸四角形吹き出し 68"/>
          <p:cNvSpPr/>
          <p:nvPr/>
        </p:nvSpPr>
        <p:spPr>
          <a:xfrm>
            <a:off x="6579398" y="3127355"/>
            <a:ext cx="1958012" cy="698692"/>
          </a:xfrm>
          <a:prstGeom prst="wedgeRoundRectCallout">
            <a:avLst>
              <a:gd name="adj1" fmla="val -20833"/>
              <a:gd name="adj2" fmla="val 80186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rgbClr val="0D52B7"/>
                </a:solidFill>
              </a:rPr>
              <a:t>表示秒数、印刷不可など細かく制限可能</a:t>
            </a:r>
            <a:endParaRPr kumimoji="1" lang="ja-JP" altLang="en-US" sz="1200" b="1" dirty="0">
              <a:solidFill>
                <a:srgbClr val="0D52B7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/>
          <a:srcRect l="2291" t="12168" r="7563" b="32864"/>
          <a:stretch/>
        </p:blipFill>
        <p:spPr>
          <a:xfrm>
            <a:off x="1488363" y="1238286"/>
            <a:ext cx="4504977" cy="2662901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190529" y="928035"/>
            <a:ext cx="3532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［ワークフロー設定画面］</a:t>
            </a:r>
            <a:endParaRPr lang="ja-JP" altLang="en-US" sz="1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166053" y="4091222"/>
            <a:ext cx="3532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［スマートフォンによる電子承認の例］</a:t>
            </a:r>
            <a:endParaRPr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6258455" y="1235812"/>
            <a:ext cx="27200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承認ルートの切り替え可能</a:t>
            </a:r>
            <a:endParaRPr lang="en-US" altLang="ja-JP" sz="1400" dirty="0" smtClean="0"/>
          </a:p>
          <a:p>
            <a:r>
              <a:rPr lang="ja-JP" altLang="en-US" sz="1400" dirty="0" smtClean="0"/>
              <a:t>例）申請内容</a:t>
            </a:r>
            <a:endParaRPr lang="en-US" altLang="ja-JP" sz="1400" dirty="0"/>
          </a:p>
          <a:p>
            <a:r>
              <a:rPr lang="ja-JP" altLang="en-US" sz="1400" dirty="0" smtClean="0"/>
              <a:t>　・使用者、部署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・マイナンバー記載帳票</a:t>
            </a:r>
            <a:endParaRPr lang="en-US" altLang="ja-JP" sz="1400" dirty="0" smtClean="0"/>
          </a:p>
          <a:p>
            <a:r>
              <a:rPr lang="ja-JP" altLang="en-US" sz="1400" dirty="0" smtClean="0"/>
              <a:t>　・マイナンバー使用目的</a:t>
            </a:r>
            <a:endParaRPr lang="en-US" altLang="ja-JP" sz="1400" dirty="0" smtClean="0"/>
          </a:p>
          <a:p>
            <a:r>
              <a:rPr lang="ja-JP" altLang="en-US" sz="1400" dirty="0" smtClean="0"/>
              <a:t>　・出力対象となる人数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・事前許可</a:t>
            </a:r>
            <a:r>
              <a:rPr lang="en-US" altLang="ja-JP" sz="1400" dirty="0" smtClean="0"/>
              <a:t>or</a:t>
            </a:r>
            <a:r>
              <a:rPr lang="ja-JP" altLang="en-US" sz="1400" dirty="0" smtClean="0"/>
              <a:t>事後報告　</a:t>
            </a:r>
            <a:r>
              <a:rPr lang="en-US" altLang="ja-JP" sz="1400" dirty="0" smtClean="0"/>
              <a:t>etc.</a:t>
            </a:r>
            <a:endParaRPr lang="ja-JP" altLang="en-US" sz="14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7482255" y="258917"/>
            <a:ext cx="1500114" cy="424029"/>
            <a:chOff x="7516275" y="2937009"/>
            <a:chExt cx="1500114" cy="424029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16275" y="2937009"/>
              <a:ext cx="1495350" cy="324491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3565" y="3265289"/>
              <a:ext cx="1212824" cy="9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円弧 14"/>
          <p:cNvSpPr/>
          <p:nvPr/>
        </p:nvSpPr>
        <p:spPr bwMode="auto">
          <a:xfrm rot="20739686">
            <a:off x="1029570" y="4195925"/>
            <a:ext cx="3566297" cy="1960415"/>
          </a:xfrm>
          <a:prstGeom prst="arc">
            <a:avLst>
              <a:gd name="adj1" fmla="val 8191066"/>
              <a:gd name="adj2" fmla="val 11056792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0" name="円弧 19"/>
          <p:cNvSpPr/>
          <p:nvPr/>
        </p:nvSpPr>
        <p:spPr bwMode="auto">
          <a:xfrm rot="20739686">
            <a:off x="1064658" y="4099671"/>
            <a:ext cx="3566297" cy="1960415"/>
          </a:xfrm>
          <a:prstGeom prst="arc">
            <a:avLst>
              <a:gd name="adj1" fmla="val 8191066"/>
              <a:gd name="adj2" fmla="val 10769192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" name="円弧 20"/>
          <p:cNvSpPr/>
          <p:nvPr/>
        </p:nvSpPr>
        <p:spPr bwMode="auto">
          <a:xfrm rot="20739686">
            <a:off x="1171353" y="4031866"/>
            <a:ext cx="3566297" cy="1960415"/>
          </a:xfrm>
          <a:prstGeom prst="arc">
            <a:avLst>
              <a:gd name="adj1" fmla="val 8488395"/>
              <a:gd name="adj2" fmla="val 2659691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489403" y="4722095"/>
            <a:ext cx="1743248" cy="933429"/>
          </a:xfrm>
          <a:prstGeom prst="roundRect">
            <a:avLst/>
          </a:prstGeom>
          <a:solidFill>
            <a:srgbClr val="3399FF"/>
          </a:solidFill>
          <a:ln>
            <a:noFill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承認</a:t>
            </a:r>
            <a:endParaRPr lang="en-US" altLang="ja-JP" sz="2000" b="1" dirty="0" smtClean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ワークフロー</a:t>
            </a:r>
          </a:p>
        </p:txBody>
      </p:sp>
      <p:sp>
        <p:nvSpPr>
          <p:cNvPr id="17" name="円弧 16"/>
          <p:cNvSpPr/>
          <p:nvPr/>
        </p:nvSpPr>
        <p:spPr bwMode="auto">
          <a:xfrm rot="20739686">
            <a:off x="895416" y="3665831"/>
            <a:ext cx="6028233" cy="2258893"/>
          </a:xfrm>
          <a:prstGeom prst="arc">
            <a:avLst>
              <a:gd name="adj1" fmla="val 739364"/>
              <a:gd name="adj2" fmla="val 9342695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6" name="円弧 15"/>
          <p:cNvSpPr/>
          <p:nvPr/>
        </p:nvSpPr>
        <p:spPr bwMode="auto">
          <a:xfrm rot="20739686">
            <a:off x="1061655" y="3860825"/>
            <a:ext cx="4449193" cy="2132615"/>
          </a:xfrm>
          <a:prstGeom prst="arc">
            <a:avLst>
              <a:gd name="adj1" fmla="val 12017374"/>
              <a:gd name="adj2" fmla="val 6491029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9403" y="-14439"/>
            <a:ext cx="8229600" cy="720725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MN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“解決”シリーズ 画面イメージ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2373-F9C7-4B38-9E7C-0DE3895CB04C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769" t="19093" r="5259" b="2703"/>
          <a:stretch/>
        </p:blipFill>
        <p:spPr>
          <a:xfrm>
            <a:off x="3622903" y="1226753"/>
            <a:ext cx="3104544" cy="2628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3755" t="14069" r="5138"/>
          <a:stretch/>
        </p:blipFill>
        <p:spPr>
          <a:xfrm>
            <a:off x="817937" y="1400241"/>
            <a:ext cx="3097157" cy="2832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1382807" y="105465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従業員情報登録</a:t>
            </a:r>
            <a:endParaRPr lang="ja-JP" altLang="en-US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7820" y="9271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勤務入力画面</a:t>
            </a:r>
            <a:endParaRPr lang="ja-JP" altLang="en-US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2674" y="2762031"/>
            <a:ext cx="38863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フラッシュ参照画面</a:t>
            </a:r>
            <a:endParaRPr lang="en-US" altLang="ja-JP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</a:t>
            </a: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ー情報の表示時間を制限できます。</a:t>
            </a:r>
            <a:endParaRPr lang="ja-JP" altLang="en-US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02" y="4402477"/>
            <a:ext cx="1109390" cy="1939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l="5078" t="15452" r="5818" b="10946"/>
          <a:stretch/>
        </p:blipFill>
        <p:spPr>
          <a:xfrm>
            <a:off x="5222674" y="3343117"/>
            <a:ext cx="3824153" cy="2415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/>
          <a:srcRect l="34093" t="37497" r="48544" b="30450"/>
          <a:stretch/>
        </p:blipFill>
        <p:spPr>
          <a:xfrm>
            <a:off x="3238023" y="5304349"/>
            <a:ext cx="528259" cy="82540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58" t="38720" r="8172" b="14483"/>
          <a:stretch/>
        </p:blipFill>
        <p:spPr>
          <a:xfrm>
            <a:off x="3378640" y="5734895"/>
            <a:ext cx="608586" cy="69532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016038" y="595694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指紋で承認も可能</a:t>
            </a:r>
            <a:endParaRPr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7482255" y="258917"/>
            <a:ext cx="1500114" cy="424029"/>
            <a:chOff x="7516275" y="2937009"/>
            <a:chExt cx="1500114" cy="424029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16275" y="2937009"/>
              <a:ext cx="1495350" cy="324491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3565" y="3265289"/>
              <a:ext cx="1212824" cy="9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9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参考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 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業務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システム基盤</a:t>
            </a:r>
            <a:r>
              <a:rPr lang="ja-JP" altLang="en-US" sz="2800" dirty="0" smtClean="0">
                <a:latin typeface="Arial Black" panose="020B0A04020102020204" pitchFamily="34" charset="0"/>
              </a:rPr>
              <a:t>　</a:t>
            </a:r>
            <a:r>
              <a:rPr lang="en-US" altLang="ja-JP" sz="2800" dirty="0" err="1" smtClean="0">
                <a:latin typeface="Arial Black" panose="020B0A04020102020204" pitchFamily="34" charset="0"/>
              </a:rPr>
              <a:t>iRYSHA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イェライシャ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1BF55-F1A0-497E-8E0E-3534D2B8B152}" type="slidenum">
              <a:rPr lang="en-US" altLang="ja-JP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811188" y="920258"/>
            <a:ext cx="700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2800" b="1" dirty="0" smtClean="0">
                <a:solidFill>
                  <a:srgbClr val="FF99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『</a:t>
            </a:r>
            <a:r>
              <a:rPr lang="ja-JP" altLang="en-US" sz="2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あらゆる業務システムの開発を効率化</a:t>
            </a:r>
            <a:r>
              <a:rPr lang="en-US" altLang="ja-JP" sz="2800" b="1" dirty="0" smtClean="0">
                <a:solidFill>
                  <a:srgbClr val="FF99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』</a:t>
            </a:r>
          </a:p>
        </p:txBody>
      </p:sp>
      <p:sp>
        <p:nvSpPr>
          <p:cNvPr id="191" name="角丸四角形 190"/>
          <p:cNvSpPr/>
          <p:nvPr/>
        </p:nvSpPr>
        <p:spPr>
          <a:xfrm>
            <a:off x="284276" y="1959546"/>
            <a:ext cx="8638681" cy="891927"/>
          </a:xfrm>
          <a:prstGeom prst="roundRect">
            <a:avLst>
              <a:gd name="adj" fmla="val 2233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iRYSHA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（イェライシャ）は業務の正規化理論「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GOA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</a:t>
            </a:r>
            <a:r>
              <a:rPr kumimoji="0" lang="ja-JP" altLang="en-US" sz="1400" kern="0" dirty="0" smtClean="0">
                <a:solidFill>
                  <a:prstClr val="white">
                    <a:lumMod val="50000"/>
                  </a:prst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（特許取得済）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基づき、業務アプリケーションを設計・開発し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、様々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なシステムをクラウド上に展開できる、ユニークな国産［業務システム基盤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］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製品です。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7" y="2958576"/>
            <a:ext cx="8376490" cy="327387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1575" y="1402514"/>
            <a:ext cx="802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MN</a:t>
            </a:r>
            <a:r>
              <a:rPr lang="ja-JP" altLang="en-US" dirty="0" smtClean="0"/>
              <a:t>“解決”シリーズは、信頼と実績のある業務システム基盤で作成されているため、</a:t>
            </a:r>
            <a:endParaRPr lang="en-US" altLang="ja-JP" dirty="0" smtClean="0"/>
          </a:p>
          <a:p>
            <a:r>
              <a:rPr lang="ja-JP" altLang="en-US" dirty="0" smtClean="0"/>
              <a:t>お客</a:t>
            </a:r>
            <a:r>
              <a:rPr lang="ja-JP" altLang="en-US" dirty="0"/>
              <a:t>様</a:t>
            </a:r>
            <a:r>
              <a:rPr lang="ja-JP" altLang="en-US" dirty="0" smtClean="0"/>
              <a:t>に合わせたカスタマイズが早く、安く実現できます。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34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iRYSHA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イェライシャ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の実績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1BF55-F1A0-497E-8E0E-3534D2B8B152}" type="slidenum">
              <a:rPr lang="en-US" altLang="ja-JP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6" name="角丸四角形 5"/>
          <p:cNvSpPr/>
          <p:nvPr/>
        </p:nvSpPr>
        <p:spPr>
          <a:xfrm>
            <a:off x="4319843" y="5083157"/>
            <a:ext cx="4251130" cy="117113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4" tIns="45716" rIns="91434" bIns="45716" anchor="ctr"/>
          <a:lstStyle/>
          <a:p>
            <a:pPr marL="361950" marR="0" lvl="0" indent="-361950" defTabSz="968375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概要：教職員給与報告システム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marR="0" lvl="0" indent="-361950" defTabSz="968375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顧客：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</a:t>
            </a: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県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marR="0" lvl="0" indent="-361950" defTabSz="968375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規模：県内全公立小中学校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1,300</a:t>
            </a: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校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916157" y="1822150"/>
            <a:ext cx="5945962" cy="115160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4" tIns="45716" rIns="91434" bIns="45716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概要：全国規模の企業間顧客情報共有システム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顧客：大手通信キャリア＋ケーブル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TV</a:t>
            </a: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事業者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marR="0" lvl="0" indent="-361950" defTabSz="968375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規模：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</a:t>
            </a: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事業所　</a:t>
            </a:r>
          </a:p>
        </p:txBody>
      </p:sp>
      <p:sp>
        <p:nvSpPr>
          <p:cNvPr id="9" name="テキスト ボックス 26"/>
          <p:cNvSpPr txBox="1">
            <a:spLocks noChangeArrowheads="1"/>
          </p:cNvSpPr>
          <p:nvPr/>
        </p:nvSpPr>
        <p:spPr bwMode="auto">
          <a:xfrm>
            <a:off x="807943" y="1290588"/>
            <a:ext cx="7281148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6" rIns="91434" bIns="45716">
            <a:spAutoFit/>
          </a:bodyPr>
          <a:lstStyle/>
          <a:p>
            <a:pPr defTabSz="457200"/>
            <a:r>
              <a:rPr lang="ja-JP" altLang="en-US" sz="24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en-US" altLang="ja-JP" sz="24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3,000</a:t>
            </a:r>
            <a:r>
              <a:rPr lang="ja-JP" altLang="en-US" sz="24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事業所を超える、豊富な導入</a:t>
            </a:r>
            <a:r>
              <a:rPr lang="ja-JP" altLang="en-US" sz="24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実績（抜粋）</a:t>
            </a:r>
            <a:endParaRPr lang="ja-JP" altLang="en-US" sz="24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326984" y="3429408"/>
            <a:ext cx="5461395" cy="12374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4" tIns="45716" rIns="91434" bIns="45716" anchor="ctr"/>
          <a:lstStyle/>
          <a:p>
            <a:pPr marL="361950" marR="0" lvl="0" indent="-361950" defTabSz="968375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概要：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RFID</a:t>
            </a: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を用いた物流管理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marR="0" lvl="0" indent="-361950" defTabSz="968375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顧客：大手自動車メーカー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marR="0" lvl="0" indent="-361950" defTabSz="968375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規模：チェコの生産工場 管理対象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RFID</a:t>
            </a: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数</a:t>
            </a: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60</a:t>
            </a:r>
            <a:r>
              <a:rPr kumimoji="0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万枚</a:t>
            </a:r>
            <a:endParaRPr kumimoji="0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1" y="5430246"/>
            <a:ext cx="2509695" cy="9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846642" y="5619650"/>
            <a:ext cx="1909497" cy="261610"/>
          </a:xfrm>
          <a:prstGeom prst="rect">
            <a:avLst/>
          </a:prstGeom>
          <a:noFill/>
        </p:spPr>
        <p:txBody>
          <a:bodyPr vert="horz" wrap="none" rtlCol="0" anchor="t" anchorCtr="0">
            <a:spAutoFit/>
          </a:bodyPr>
          <a:lstStyle/>
          <a:p>
            <a:r>
              <a:rPr lang="ja-JP" altLang="en-US" sz="1100" dirty="0" smtClean="0"/>
              <a:t>－ </a:t>
            </a:r>
            <a:r>
              <a:rPr kumimoji="1" lang="ja-JP" altLang="en-US" sz="1100" dirty="0" smtClean="0"/>
              <a:t>業務の法則を科学する －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617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59819" y="2031521"/>
            <a:ext cx="6872071" cy="28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283" tIns="43141" rIns="86283" bIns="43141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E" pitchFamily="50" charset="-128"/>
                <a:ea typeface="+mn-ea"/>
              </a:rPr>
              <a:t>-- </a:t>
            </a:r>
            <a:r>
              <a:rPr lang="ja-JP" alt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E" pitchFamily="50" charset="-128"/>
                <a:ea typeface="+mn-ea"/>
              </a:rPr>
              <a:t>業務の法則を科学する </a:t>
            </a:r>
            <a:r>
              <a:rPr lang="en-US" altLang="ja-JP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E" pitchFamily="50" charset="-128"/>
                <a:ea typeface="+mn-ea"/>
              </a:rPr>
              <a:t>--</a:t>
            </a:r>
            <a:endParaRPr lang="en-US" altLang="ja-JP" sz="23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E" pitchFamily="50" charset="-128"/>
              <a:ea typeface="+mn-e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3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E" pitchFamily="50" charset="-128"/>
              <a:ea typeface="+mn-e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3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E" pitchFamily="50" charset="-128"/>
              <a:ea typeface="+mn-e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3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E" pitchFamily="50" charset="-128"/>
              <a:ea typeface="+mn-e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3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E" pitchFamily="50" charset="-128"/>
              <a:ea typeface="+mn-e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3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E" pitchFamily="50" charset="-128"/>
              <a:ea typeface="+mn-e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3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ｺﾞｼｯｸE" pitchFamily="50" charset="-128"/>
              <a:ea typeface="+mn-e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ｺﾞｼｯｸE" pitchFamily="50" charset="-128"/>
                <a:ea typeface="+mn-ea"/>
              </a:rPr>
              <a:t>使いやすく、使い続けられる、業務統制の実現を目指します。</a:t>
            </a:r>
          </a:p>
        </p:txBody>
      </p:sp>
      <p:pic>
        <p:nvPicPr>
          <p:cNvPr id="10" name="図 1" descr="C01_color_boke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8304" y="2329444"/>
            <a:ext cx="4800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5204297" y="5369669"/>
            <a:ext cx="4114801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販売パートナー</a:t>
            </a:r>
            <a:r>
              <a:rPr kumimoji="1" lang="ja-JP" altLang="en-US" dirty="0" smtClean="0"/>
              <a:t>　</a:t>
            </a:r>
            <a:r>
              <a: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（株）エイティセカンド</a:t>
            </a:r>
            <a:endParaRPr kumimoji="1" lang="en-US" altLang="ja-JP" sz="1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〒</a:t>
            </a:r>
            <a:r>
              <a:rPr lang="en-US" altLang="ja-JP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107-0051 </a:t>
            </a:r>
            <a:r>
              <a:rPr lang="ja-JP" altLang="en-US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東京都港区元赤坂</a:t>
            </a:r>
            <a:r>
              <a:rPr lang="en-US" altLang="ja-JP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1-6-2</a:t>
            </a:r>
          </a:p>
          <a:p>
            <a:r>
              <a:rPr kumimoji="1" lang="ja-JP" altLang="en-US" sz="11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　 </a:t>
            </a:r>
            <a:r>
              <a:rPr lang="en-US" altLang="ja-JP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TEL.03-5770-5101</a:t>
            </a:r>
            <a:r>
              <a:rPr lang="ja-JP" altLang="en-US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en-US" altLang="ja-JP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www.at2.co.jp</a:t>
            </a:r>
            <a:endParaRPr kumimoji="1" lang="ja-JP" altLang="en-US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9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準備できていますか？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2373-F9C7-4B38-9E7C-0DE3895CB04C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6" name="正方形/長方形 5"/>
          <p:cNvSpPr/>
          <p:nvPr/>
        </p:nvSpPr>
        <p:spPr>
          <a:xfrm>
            <a:off x="1386880" y="1166455"/>
            <a:ext cx="7134820" cy="16004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ja-JP" sz="1600" dirty="0" smtClean="0">
                <a:effectLst/>
                <a:latin typeface="メイリオ"/>
                <a:ea typeface="メイリオ"/>
                <a:cs typeface="メイリオ"/>
              </a:rPr>
              <a:t>2016</a:t>
            </a:r>
            <a:r>
              <a:rPr lang="ja-JP" altLang="en-US" sz="1600" dirty="0" smtClean="0">
                <a:effectLst/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600" dirty="0" smtClean="0">
                <a:effectLst/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600" dirty="0" smtClean="0">
                <a:effectLst/>
                <a:latin typeface="メイリオ"/>
                <a:ea typeface="メイリオ"/>
                <a:cs typeface="メイリオ"/>
              </a:rPr>
              <a:t>月より、いよいよマイナンバー制度が始まることになりました。 </a:t>
            </a:r>
            <a:br>
              <a:rPr lang="ja-JP" altLang="en-US" sz="1600" dirty="0" smtClean="0">
                <a:effectLst/>
                <a:latin typeface="メイリオ"/>
                <a:ea typeface="メイリオ"/>
                <a:cs typeface="メイリオ"/>
              </a:rPr>
            </a:br>
            <a:r>
              <a:rPr lang="ja-JP" altLang="en-US" sz="1600" dirty="0" smtClean="0">
                <a:effectLst/>
                <a:latin typeface="メイリオ"/>
                <a:ea typeface="メイリオ"/>
                <a:cs typeface="メイリオ"/>
              </a:rPr>
              <a:t>企業側では次のような対応が必要になります。</a:t>
            </a:r>
          </a:p>
          <a:p>
            <a:endParaRPr lang="ja-JP" altLang="en-US" sz="900" dirty="0" smtClean="0">
              <a:effectLst/>
              <a:latin typeface="メイリオ"/>
              <a:ea typeface="メイリオ"/>
              <a:cs typeface="メイリオ"/>
            </a:endParaRPr>
          </a:p>
          <a:p>
            <a:r>
              <a:rPr lang="ja-JP" altLang="en-US" b="1" dirty="0" smtClean="0">
                <a:effectLst/>
                <a:latin typeface="メイリオ"/>
                <a:ea typeface="メイリオ"/>
                <a:cs typeface="メイリオ"/>
              </a:rPr>
              <a:t>１）所得税、住民税等の行政提出書類へのマイナンバー記載</a:t>
            </a:r>
            <a:br>
              <a:rPr lang="ja-JP" altLang="en-US" b="1" dirty="0" smtClean="0">
                <a:effectLst/>
                <a:latin typeface="メイリオ"/>
                <a:ea typeface="メイリオ"/>
                <a:cs typeface="メイリオ"/>
              </a:rPr>
            </a:br>
            <a:r>
              <a:rPr lang="ja-JP" altLang="en-US" b="1" dirty="0" smtClean="0">
                <a:effectLst/>
                <a:latin typeface="メイリオ"/>
                <a:ea typeface="メイリオ"/>
                <a:cs typeface="メイリオ"/>
              </a:rPr>
              <a:t>２）社会保険関連の行政提出書類へのマイナンバー記載</a:t>
            </a:r>
          </a:p>
          <a:p>
            <a:endParaRPr lang="ja-JP" altLang="en-US" sz="900" dirty="0" smtClean="0">
              <a:effectLst/>
              <a:latin typeface="メイリオ"/>
              <a:ea typeface="メイリオ"/>
              <a:cs typeface="メイリオ"/>
            </a:endParaRPr>
          </a:p>
          <a:p>
            <a:r>
              <a:rPr lang="ja-JP" altLang="en-US" sz="1200" dirty="0" smtClean="0">
                <a:effectLst/>
                <a:latin typeface="メイリオ"/>
                <a:ea typeface="メイリオ"/>
                <a:cs typeface="メイリオ"/>
              </a:rPr>
              <a:t>上記を実施するためには、全従業員のマイナンバーの収集と管理が必須となります。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092200" y="2766893"/>
            <a:ext cx="7429500" cy="2533492"/>
          </a:xfrm>
          <a:prstGeom prst="roundRect">
            <a:avLst>
              <a:gd name="adj" fmla="val 0"/>
            </a:avLst>
          </a:prstGeom>
          <a:solidFill>
            <a:srgbClr val="33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>
              <a:lnSpc>
                <a:spcPct val="120000"/>
              </a:lnSpc>
            </a:pP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　　「マイナンバー制度のガイドライン」によると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メイリオ"/>
                <a:ea typeface="メイリオ"/>
                <a:cs typeface="メイリオ"/>
              </a:rPr>
              <a:t>・・・</a:t>
            </a:r>
            <a:endParaRPr lang="en-US" altLang="ja-JP" sz="1400" dirty="0" smtClean="0">
              <a:solidFill>
                <a:schemeClr val="bg1">
                  <a:lumMod val="95000"/>
                </a:schemeClr>
              </a:solidFill>
              <a:effectLst/>
              <a:latin typeface="メイリオ"/>
              <a:ea typeface="メイリオ"/>
              <a:cs typeface="メイリオ"/>
            </a:endParaRPr>
          </a:p>
          <a:p>
            <a:pPr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 ● </a:t>
            </a: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マイナンバーの収集時には本人確認を実施すること</a:t>
            </a:r>
          </a:p>
          <a:p>
            <a:pPr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● </a:t>
            </a: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マイナンバーデータは適格なセキュリティを行うこと</a:t>
            </a:r>
          </a:p>
          <a:p>
            <a:pPr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● </a:t>
            </a: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マイナンバーを閲覧できる人員を限定すること</a:t>
            </a:r>
          </a:p>
          <a:p>
            <a:pPr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● </a:t>
            </a: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マイナンバーデータへのアクセス記録を残すこと</a:t>
            </a:r>
          </a:p>
          <a:p>
            <a:pPr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● </a:t>
            </a:r>
            <a:r>
              <a:rPr lang="ja-JP" altLang="en-US" sz="20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退社時には一定期間後データを削除すること</a:t>
            </a:r>
          </a:p>
          <a:p>
            <a:pPr>
              <a:lnSpc>
                <a:spcPct val="120000"/>
              </a:lnSpc>
            </a:pP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effectLst/>
                <a:latin typeface="メイリオ"/>
                <a:ea typeface="メイリオ"/>
                <a:cs typeface="メイリオ"/>
              </a:rPr>
              <a:t>　　　といった対応が企業には求められます。</a:t>
            </a:r>
          </a:p>
        </p:txBody>
      </p:sp>
      <p:sp>
        <p:nvSpPr>
          <p:cNvPr id="8" name="右矢印 7"/>
          <p:cNvSpPr/>
          <p:nvPr/>
        </p:nvSpPr>
        <p:spPr bwMode="auto">
          <a:xfrm>
            <a:off x="1099494" y="5499100"/>
            <a:ext cx="637866" cy="64452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37360" y="5497294"/>
            <a:ext cx="623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MN</a:t>
            </a:r>
            <a:r>
              <a:rPr lang="ja-JP" altLang="en-US" dirty="0" smtClean="0"/>
              <a:t>“解決”シリーズでは、マイナンバー収集、保管、利用、管理を</a:t>
            </a:r>
            <a:endParaRPr lang="en-US" altLang="ja-JP" dirty="0" smtClean="0"/>
          </a:p>
          <a:p>
            <a:r>
              <a:rPr kumimoji="1" lang="ja-JP" altLang="en-US" dirty="0" smtClean="0"/>
              <a:t>網羅した総合的なサービスをご提供いたします。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34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 bwMode="auto">
          <a:xfrm>
            <a:off x="3147411" y="824821"/>
            <a:ext cx="3234327" cy="56000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MN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“解決”シリーズ　全体像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413500" y="5927725"/>
            <a:ext cx="2133600" cy="476250"/>
          </a:xfrm>
        </p:spPr>
        <p:txBody>
          <a:bodyPr/>
          <a:lstStyle/>
          <a:p>
            <a:pPr>
              <a:defRPr/>
            </a:pPr>
            <a:fld id="{AF21BF55-F1A0-497E-8E0E-3534D2B8B152}" type="slidenum">
              <a:rPr lang="en-US" altLang="ja-JP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12" name="角丸四角形 11"/>
          <p:cNvSpPr/>
          <p:nvPr/>
        </p:nvSpPr>
        <p:spPr>
          <a:xfrm>
            <a:off x="699571" y="1647827"/>
            <a:ext cx="1046625" cy="27535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給与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システム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32620" y="1674004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従業員情報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232619" y="2644775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扶養</a:t>
            </a:r>
            <a:r>
              <a:rPr lang="ja-JP" altLang="en-US" sz="1400" dirty="0">
                <a:solidFill>
                  <a:schemeClr val="tx1"/>
                </a:solidFill>
              </a:rPr>
              <a:t>家族</a:t>
            </a:r>
            <a:r>
              <a:rPr lang="ja-JP" altLang="en-US" sz="1400" dirty="0" smtClean="0">
                <a:solidFill>
                  <a:schemeClr val="tx1"/>
                </a:solidFill>
              </a:rPr>
              <a:t>情報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764576" y="1674004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報酬支払先情報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764575" y="2168525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不動産貸主情報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764575" y="2663046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株主情報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232619" y="2168525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配偶者情報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248429" y="3290527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勤務実績管理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764575" y="3290527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支払情報管理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" name="メモ 1"/>
          <p:cNvSpPr/>
          <p:nvPr/>
        </p:nvSpPr>
        <p:spPr bwMode="auto">
          <a:xfrm>
            <a:off x="3632911" y="4992697"/>
            <a:ext cx="1051981" cy="519935"/>
          </a:xfrm>
          <a:prstGeom prst="foldedCorner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源泉徴収票</a:t>
            </a:r>
          </a:p>
        </p:txBody>
      </p:sp>
      <p:sp>
        <p:nvSpPr>
          <p:cNvPr id="26" name="メモ 25"/>
          <p:cNvSpPr/>
          <p:nvPr/>
        </p:nvSpPr>
        <p:spPr bwMode="auto">
          <a:xfrm>
            <a:off x="4949032" y="5017376"/>
            <a:ext cx="1051981" cy="519935"/>
          </a:xfrm>
          <a:prstGeom prst="foldedCorner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支払調書</a:t>
            </a:r>
          </a:p>
        </p:txBody>
      </p:sp>
      <p:sp>
        <p:nvSpPr>
          <p:cNvPr id="29" name="メモ 28"/>
          <p:cNvSpPr/>
          <p:nvPr/>
        </p:nvSpPr>
        <p:spPr bwMode="auto">
          <a:xfrm>
            <a:off x="3541420" y="4897934"/>
            <a:ext cx="1051981" cy="519935"/>
          </a:xfrm>
          <a:prstGeom prst="foldedCorner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源泉徴収票</a:t>
            </a:r>
          </a:p>
        </p:txBody>
      </p:sp>
      <p:sp>
        <p:nvSpPr>
          <p:cNvPr id="30" name="メモ 29"/>
          <p:cNvSpPr/>
          <p:nvPr/>
        </p:nvSpPr>
        <p:spPr bwMode="auto">
          <a:xfrm>
            <a:off x="4857541" y="4922613"/>
            <a:ext cx="1051981" cy="519935"/>
          </a:xfrm>
          <a:prstGeom prst="foldedCorner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支払調書</a:t>
            </a:r>
          </a:p>
        </p:txBody>
      </p:sp>
      <p:sp>
        <p:nvSpPr>
          <p:cNvPr id="4" name="フローチャート: 複数書類 3"/>
          <p:cNvSpPr/>
          <p:nvPr/>
        </p:nvSpPr>
        <p:spPr bwMode="auto">
          <a:xfrm>
            <a:off x="4313168" y="5654068"/>
            <a:ext cx="1017113" cy="619832"/>
          </a:xfrm>
          <a:prstGeom prst="flowChartMultidocument">
            <a:avLst/>
          </a:prstGeom>
          <a:solidFill>
            <a:schemeClr val="bg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×××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申告書</a:t>
            </a:r>
            <a:endParaRPr kumimoji="1" lang="ja-JP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" name="左右矢印 4"/>
          <p:cNvSpPr/>
          <p:nvPr/>
        </p:nvSpPr>
        <p:spPr bwMode="auto">
          <a:xfrm>
            <a:off x="1889215" y="1787523"/>
            <a:ext cx="1200384" cy="790576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マスタ連携</a:t>
            </a:r>
          </a:p>
        </p:txBody>
      </p:sp>
      <p:sp>
        <p:nvSpPr>
          <p:cNvPr id="35" name="フローチャート: 複数書類 34"/>
          <p:cNvSpPr/>
          <p:nvPr/>
        </p:nvSpPr>
        <p:spPr bwMode="auto">
          <a:xfrm>
            <a:off x="412787" y="4156871"/>
            <a:ext cx="1256103" cy="858402"/>
          </a:xfrm>
          <a:prstGeom prst="flowChartMultidocument">
            <a:avLst/>
          </a:prstGeom>
          <a:solidFill>
            <a:schemeClr val="bg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マイナンバー</a:t>
            </a: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以外の帳票</a:t>
            </a:r>
            <a:endParaRPr kumimoji="1" lang="ja-JP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6" name="左右矢印 35"/>
          <p:cNvSpPr/>
          <p:nvPr/>
        </p:nvSpPr>
        <p:spPr bwMode="auto">
          <a:xfrm>
            <a:off x="1931613" y="3494924"/>
            <a:ext cx="1200384" cy="790576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実績連携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3248429" y="3785827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有休休暇管理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764575" y="3785827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配当情報管理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7652312" y="1028277"/>
            <a:ext cx="1046625" cy="25871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購買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システム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7810604" y="2868513"/>
            <a:ext cx="1046626" cy="23588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会計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システム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1" name="左右矢印 40"/>
          <p:cNvSpPr/>
          <p:nvPr/>
        </p:nvSpPr>
        <p:spPr bwMode="auto">
          <a:xfrm>
            <a:off x="6359523" y="3313600"/>
            <a:ext cx="1200384" cy="790576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実績連携</a:t>
            </a:r>
          </a:p>
        </p:txBody>
      </p:sp>
      <p:sp>
        <p:nvSpPr>
          <p:cNvPr id="42" name="左右矢印 41"/>
          <p:cNvSpPr/>
          <p:nvPr/>
        </p:nvSpPr>
        <p:spPr bwMode="auto">
          <a:xfrm>
            <a:off x="6366324" y="1601623"/>
            <a:ext cx="1200384" cy="790576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anose="020B0600070205080204" pitchFamily="50" charset="-128"/>
              </a:rPr>
              <a:t>マスタ連携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3259833" y="4294844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年末調整結果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4764575" y="4296207"/>
            <a:ext cx="1516146" cy="4945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XXX</a:t>
            </a: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（今後増加）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28389" y="761489"/>
            <a:ext cx="1739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［御社既存システム］</a:t>
            </a:r>
            <a:endParaRPr lang="ja-JP" altLang="en-US" sz="1400" dirty="0"/>
          </a:p>
        </p:txBody>
      </p:sp>
      <p:sp>
        <p:nvSpPr>
          <p:cNvPr id="46" name="正方形/長方形 45"/>
          <p:cNvSpPr/>
          <p:nvPr/>
        </p:nvSpPr>
        <p:spPr>
          <a:xfrm>
            <a:off x="7167528" y="710396"/>
            <a:ext cx="1739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［御社既存システム］</a:t>
            </a:r>
            <a:endParaRPr lang="ja-JP" altLang="en-US" sz="1400" dirty="0"/>
          </a:p>
        </p:txBody>
      </p:sp>
      <p:sp>
        <p:nvSpPr>
          <p:cNvPr id="13" name="角丸四角形 12"/>
          <p:cNvSpPr/>
          <p:nvPr/>
        </p:nvSpPr>
        <p:spPr>
          <a:xfrm>
            <a:off x="4082701" y="1282993"/>
            <a:ext cx="1333850" cy="37515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</a:rPr>
              <a:t>マイナンバー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角丸四角形吹き出し 47"/>
          <p:cNvSpPr/>
          <p:nvPr/>
        </p:nvSpPr>
        <p:spPr bwMode="auto">
          <a:xfrm>
            <a:off x="699571" y="5203157"/>
            <a:ext cx="2061377" cy="1221671"/>
          </a:xfrm>
          <a:prstGeom prst="wedgeRoundRectCallout">
            <a:avLst>
              <a:gd name="adj1" fmla="val 70962"/>
              <a:gd name="adj2" fmla="val -64566"/>
              <a:gd name="adj3" fmla="val 16667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必要な部分だけを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短期間・低コストで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構築できます。</a:t>
            </a: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角丸四角形吹き出し 51"/>
          <p:cNvSpPr/>
          <p:nvPr/>
        </p:nvSpPr>
        <p:spPr bwMode="auto">
          <a:xfrm>
            <a:off x="6595436" y="5258780"/>
            <a:ext cx="1999290" cy="1145571"/>
          </a:xfrm>
          <a:prstGeom prst="wedgeRoundRectCallout">
            <a:avLst>
              <a:gd name="adj1" fmla="val -68354"/>
              <a:gd name="adj2" fmla="val -67371"/>
              <a:gd name="adj3" fmla="val 16667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クラウド、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オンプレミス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どちらも対応。</a:t>
            </a: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13" y="732310"/>
            <a:ext cx="1885932" cy="40924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028066" y="6402273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※</a:t>
            </a:r>
            <a:r>
              <a:rPr kumimoji="1" lang="ja-JP" altLang="en-US" sz="1100" dirty="0" smtClean="0"/>
              <a:t>本資料はクラウド用です。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462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MN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“解決”シリーズ </a:t>
            </a:r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kumimoji="1" lang="ja-JP" altLang="en-US" sz="28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つの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特徴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2373-F9C7-4B38-9E7C-0DE3895CB04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85739"/>
            <a:ext cx="8305800" cy="5597611"/>
          </a:xfrm>
        </p:spPr>
        <p:txBody>
          <a:bodyPr/>
          <a:lstStyle/>
          <a:p>
            <a:r>
              <a:rPr kumimoji="1" lang="ja-JP" alt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最小限のシステム構築</a:t>
            </a:r>
            <a:endParaRPr kumimoji="1" lang="en-US" altLang="ja-JP" sz="20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0">
              <a:buNone/>
            </a:pPr>
            <a:r>
              <a:rPr kumimoji="1" lang="ja-JP" altLang="en-US" sz="11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マイナンバー関連業務は、売上や利益を伸ばしてくれる訳ではありません。だからこそ必要最小限のシステム構築が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0">
              <a:buNone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求められています。お客様の事業環境、現行システム状況、マイナンバー管理方針にあわせた、“すき間を埋める”</a:t>
            </a:r>
            <a:endParaRPr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0">
              <a:buNone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無駄のないシステムを個別にご提案致します。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0">
              <a:buNone/>
            </a:pPr>
            <a:r>
              <a:rPr lang="ja-JP" altLang="en-US" sz="1100" dirty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1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独自</a:t>
            </a:r>
            <a:r>
              <a:rPr lang="ja-JP" alt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の高セキュリティー</a:t>
            </a:r>
            <a:endParaRPr lang="en-US" altLang="ja-JP" sz="20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>
                <a:solidFill>
                  <a:srgbClr val="000000">
                    <a:lumMod val="50000"/>
                    <a:lumOff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SSL</a:t>
            </a:r>
            <a:r>
              <a:rPr lang="ja-JP" altLang="en-US" sz="110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アクセス認証、権限管理といった一般的なセキュリティー確保に留まらず、</a:t>
            </a:r>
            <a:r>
              <a:rPr lang="en-US" altLang="ja-JP" sz="110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iPHONE</a:t>
            </a:r>
            <a:r>
              <a:rPr lang="en-US" altLang="ja-JP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en-US" altLang="ja-JP" sz="1100" dirty="0" err="1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iPAD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の指紋認証機能の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活用や、参照時の表示時間の制限、帳票類を電送する場合の電子信書サービスとの連携といった、他にはないより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高度なセキュリティーをご選択いただけます。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トータルサポート</a:t>
            </a:r>
            <a:endParaRPr kumimoji="1" lang="en-US" altLang="ja-JP" sz="20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マイナンバーを収集、保管するだけでは業務は完結しません。例えば、紙によるマイナンバーの収集代行や、個人取引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先への印刷帳票の郵送まで、業務に精通した税理士法人によるアウトソーシングを含め、総合的な対応が可能です。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28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コンプライアンス（法令遵守）</a:t>
            </a:r>
            <a:endParaRPr lang="en-US" altLang="ja-JP" sz="20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マイナンバーガイドラインに準拠した、収集・保管・利用・廃棄・安全管理が可能となります。各局面における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アクセスログの保持、作業漏れの防止など、きめ細やかにマイナンバー関連業務の遂行を支援致します。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lvl="0" indent="0">
              <a:buNone/>
            </a:pP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28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内部統制の向上</a:t>
            </a:r>
            <a:endParaRPr lang="en-US" altLang="ja-JP" sz="20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マイナンバーの参照・印刷等の利用に関する事前承認や、印刷した一覧表によるチェック作業後の廃棄など事後確認、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これまではなかった新たなワークフローを柔軟に設定できます。一般の電子稟議のパッケージソフトでは対応しにくい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0">
              <a:buNone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とお悩みの方に、最適なシステムです。</a:t>
            </a:r>
            <a:endParaRPr lang="en-US" altLang="ja-JP" sz="11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0">
              <a:buNone/>
            </a:pPr>
            <a:endParaRPr kumimoji="1" lang="en-US" altLang="ja-JP" sz="2800" dirty="0" smtClean="0">
              <a:solidFill>
                <a:schemeClr val="accent4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23" y="95023"/>
            <a:ext cx="1877977" cy="7188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79" y="571743"/>
            <a:ext cx="1190160" cy="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MN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“解決”シリーズ 運営体制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2373-F9C7-4B38-9E7C-0DE3895CB04C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46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5365750" y="5014913"/>
            <a:ext cx="3663950" cy="12795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社名	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KDDI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株式会社</a:t>
            </a:r>
            <a:endParaRPr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創業	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1984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endParaRPr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資本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金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141,851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百万円</a:t>
            </a: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本社	　東京都新宿区西新宿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2-3-2</a:t>
            </a:r>
            <a:endParaRPr lang="ja-JP" altLang="en-US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TEL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03-3347-0077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（本社代表）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代表者　 　代表取締役社長 田中孝司</a:t>
            </a:r>
          </a:p>
        </p:txBody>
      </p:sp>
      <p:sp>
        <p:nvSpPr>
          <p:cNvPr id="20" name="AutoShape 2" descr="「CSV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62" y="1096883"/>
            <a:ext cx="2107208" cy="80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023" y="95023"/>
            <a:ext cx="1877977" cy="718845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379" y="571743"/>
            <a:ext cx="1190160" cy="991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20" y="4490854"/>
            <a:ext cx="1063196" cy="472532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 bwMode="auto">
          <a:xfrm>
            <a:off x="3440254" y="2691695"/>
            <a:ext cx="2045366" cy="1527170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35576" y="343409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お客様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255188" y="251241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●</a:t>
            </a:r>
            <a:r>
              <a:rPr kumimoji="1"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ソフトウェア</a:t>
            </a:r>
            <a:endParaRPr kumimoji="1" lang="ja-JP" altLang="en-US" sz="1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845134" y="401594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アウトソーシング</a:t>
            </a:r>
            <a:r>
              <a:rPr lang="ja-JP" altLang="en-US" dirty="0" smtClean="0">
                <a:solidFill>
                  <a:srgbClr val="FF0000"/>
                </a:solidFill>
              </a:rPr>
              <a:t>●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292043" y="403403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●</a:t>
            </a:r>
            <a:r>
              <a:rPr kumimoji="1" lang="ja-JP" altLang="en-US" sz="1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データセンター</a:t>
            </a:r>
            <a:endParaRPr kumimoji="1" lang="ja-JP" altLang="en-US" sz="1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 bwMode="auto">
          <a:xfrm>
            <a:off x="3103283" y="934718"/>
            <a:ext cx="5418179" cy="172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社名	　株式会社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GCT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研究所</a:t>
            </a: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創業	　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2006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資本金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億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3,750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</a:t>
            </a: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本社	　東京都千代田区東神田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2-6-7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クラウン高橋ビル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TEL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03-5821-6464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FAX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03-5821-6463</a:t>
            </a: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代表者　 　代表取締役社長 岡部摩利夫</a:t>
            </a:r>
            <a:endParaRPr kumimoji="0"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fontAlgn="auto" hangingPunct="1"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2013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　　</a:t>
            </a:r>
            <a:r>
              <a:rPr kumimoji="0" lang="en-US" altLang="ja-JP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ISO 27001</a:t>
            </a: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（情報セキュリティマネジメントシステム）取得</a:t>
            </a: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 bwMode="auto">
          <a:xfrm>
            <a:off x="722361" y="4406370"/>
            <a:ext cx="4569682" cy="3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kumimoji="0"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itchFamily="50" charset="-128"/>
              </a:rPr>
              <a:t>必要な場合、パートナーの税理士法人が担当</a:t>
            </a:r>
            <a:endParaRPr kumimoji="0"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マイナンバー　収集・保管・利用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2373-F9C7-4B38-9E7C-0DE3895CB04C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20" name="AutoShape 2" descr="「CSV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95778" y="1063636"/>
            <a:ext cx="531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お客様の状況に</a:t>
            </a:r>
            <a:r>
              <a:rPr lang="ja-JP" altLang="en-US" sz="2000" dirty="0" smtClean="0"/>
              <a:t>合わせ選べるフロー</a:t>
            </a:r>
            <a:r>
              <a:rPr lang="ja-JP" altLang="en-US" sz="2000" dirty="0" smtClean="0"/>
              <a:t>をご用意</a:t>
            </a:r>
            <a:endParaRPr kumimoji="1" lang="ja-JP" altLang="en-US" sz="20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24415"/>
              </p:ext>
            </p:extLst>
          </p:nvPr>
        </p:nvGraphicFramePr>
        <p:xfrm>
          <a:off x="728252" y="1979252"/>
          <a:ext cx="75586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14"/>
                <a:gridCol w="1756767"/>
                <a:gridCol w="2130387"/>
                <a:gridCol w="1942660"/>
                <a:gridCol w="128173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マイナンバー用意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マイナンバー登録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本人確認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登録完了確認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本人（スマートフォン、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Web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入力）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総務等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総務等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本人（紙提出）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総務等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アウトソーシング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右矢印 5"/>
          <p:cNvSpPr/>
          <p:nvPr/>
        </p:nvSpPr>
        <p:spPr bwMode="auto">
          <a:xfrm>
            <a:off x="2826636" y="2000390"/>
            <a:ext cx="300446" cy="2743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6" name="右矢印 55"/>
          <p:cNvSpPr/>
          <p:nvPr/>
        </p:nvSpPr>
        <p:spPr bwMode="auto">
          <a:xfrm>
            <a:off x="4928815" y="2026516"/>
            <a:ext cx="300446" cy="2743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7" name="右矢印 56"/>
          <p:cNvSpPr/>
          <p:nvPr/>
        </p:nvSpPr>
        <p:spPr bwMode="auto">
          <a:xfrm>
            <a:off x="6864295" y="2026516"/>
            <a:ext cx="300446" cy="2743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28663"/>
              </p:ext>
            </p:extLst>
          </p:nvPr>
        </p:nvGraphicFramePr>
        <p:xfrm>
          <a:off x="1321380" y="4009948"/>
          <a:ext cx="7558658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14"/>
                <a:gridCol w="1756767"/>
                <a:gridCol w="2130387"/>
                <a:gridCol w="1942660"/>
                <a:gridCol w="128173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月次入力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（給与、報酬等）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帳票発行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（源泉徴収票、支払調書等）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帳票送付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（電子信書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or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簡易書留）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受領確認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総務等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総務等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総務等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総務等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アウトソーシング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右矢印 10"/>
          <p:cNvSpPr/>
          <p:nvPr/>
        </p:nvSpPr>
        <p:spPr bwMode="auto">
          <a:xfrm>
            <a:off x="3419764" y="4057212"/>
            <a:ext cx="300446" cy="2743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5521943" y="4057212"/>
            <a:ext cx="300446" cy="2743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7457423" y="4057212"/>
            <a:ext cx="300446" cy="2743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4" name="右矢印 13"/>
          <p:cNvSpPr/>
          <p:nvPr/>
        </p:nvSpPr>
        <p:spPr bwMode="auto">
          <a:xfrm>
            <a:off x="1650983" y="4057212"/>
            <a:ext cx="300446" cy="27432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0375" y="169261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［登録～保管］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80496" y="369139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［利用］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33918" y="5964195"/>
            <a:ext cx="39934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各タイプの部分的な組合せも可能です。ご相談ください。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23" y="95023"/>
            <a:ext cx="1877977" cy="71884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79" y="571743"/>
            <a:ext cx="1190160" cy="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7269" y="3528"/>
            <a:ext cx="8229600" cy="720725"/>
          </a:xfrm>
        </p:spPr>
        <p:txBody>
          <a:bodyPr/>
          <a:lstStyle/>
          <a:p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ユースケース　タイプ</a:t>
            </a:r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2373-F9C7-4B38-9E7C-0DE3895CB04C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20" name="AutoShape 2" descr="「CSV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19" y="3519644"/>
            <a:ext cx="769996" cy="34222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906507" y="6234795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お客様オフィス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355802" y="971850"/>
            <a:ext cx="6407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［タイプ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関係者の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リテラシーが高く、自社で取扱い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を行う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場合］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906507" y="386186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データセンター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657" y="2304719"/>
            <a:ext cx="720108" cy="8871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" name="角丸四角形 20"/>
          <p:cNvSpPr/>
          <p:nvPr/>
        </p:nvSpPr>
        <p:spPr bwMode="auto">
          <a:xfrm>
            <a:off x="3370666" y="1274580"/>
            <a:ext cx="2429691" cy="2852803"/>
          </a:xfrm>
          <a:prstGeom prst="roundRect">
            <a:avLst>
              <a:gd name="adj" fmla="val 430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3653723" y="1570750"/>
            <a:ext cx="1877977" cy="718845"/>
            <a:chOff x="7266023" y="95023"/>
            <a:chExt cx="1877977" cy="718845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6023" y="95023"/>
              <a:ext cx="1877977" cy="718845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8379" y="571743"/>
              <a:ext cx="1190160" cy="99180"/>
            </a:xfrm>
            <a:prstGeom prst="rect">
              <a:avLst/>
            </a:prstGeom>
          </p:spPr>
        </p:pic>
      </p:grpSp>
      <p:sp>
        <p:nvSpPr>
          <p:cNvPr id="25" name="角丸四角形 24"/>
          <p:cNvSpPr/>
          <p:nvPr/>
        </p:nvSpPr>
        <p:spPr bwMode="auto">
          <a:xfrm>
            <a:off x="607199" y="1808898"/>
            <a:ext cx="2128547" cy="2318485"/>
          </a:xfrm>
          <a:prstGeom prst="roundRect">
            <a:avLst>
              <a:gd name="adj" fmla="val 430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2576274" y="2211672"/>
            <a:ext cx="894823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56249" y="1873118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お客様従業員</a:t>
            </a:r>
            <a:endParaRPr kumimoji="1" lang="ja-JP" altLang="en-US" sz="1600" dirty="0"/>
          </a:p>
        </p:txBody>
      </p:sp>
      <p:sp>
        <p:nvSpPr>
          <p:cNvPr id="28" name="角丸四角形 27"/>
          <p:cNvSpPr/>
          <p:nvPr/>
        </p:nvSpPr>
        <p:spPr bwMode="auto">
          <a:xfrm>
            <a:off x="619766" y="4467326"/>
            <a:ext cx="8006516" cy="2106023"/>
          </a:xfrm>
          <a:prstGeom prst="roundRect">
            <a:avLst>
              <a:gd name="adj" fmla="val 430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77029" y="1871832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お客様個人取引先</a:t>
            </a:r>
            <a:endParaRPr kumimoji="1" lang="ja-JP" altLang="en-US" sz="1600" dirty="0"/>
          </a:p>
        </p:txBody>
      </p:sp>
      <p:sp>
        <p:nvSpPr>
          <p:cNvPr id="30" name="角丸四角形 29"/>
          <p:cNvSpPr/>
          <p:nvPr/>
        </p:nvSpPr>
        <p:spPr bwMode="auto">
          <a:xfrm>
            <a:off x="6497735" y="1808898"/>
            <a:ext cx="2128547" cy="2307277"/>
          </a:xfrm>
          <a:prstGeom prst="roundRect">
            <a:avLst>
              <a:gd name="adj" fmla="val 430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1" name="右矢印 30"/>
          <p:cNvSpPr/>
          <p:nvPr/>
        </p:nvSpPr>
        <p:spPr bwMode="auto">
          <a:xfrm rot="10800000">
            <a:off x="5701635" y="2211671"/>
            <a:ext cx="894823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2" name="左右矢印 31"/>
          <p:cNvSpPr/>
          <p:nvPr/>
        </p:nvSpPr>
        <p:spPr bwMode="auto">
          <a:xfrm rot="19019439">
            <a:off x="2242079" y="4194016"/>
            <a:ext cx="1500548" cy="368462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3792" y="2256496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①マイナンバー登録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48028" y="225208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①マイナンバー登録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55802" y="513056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②本人確認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③登録完了確認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933086" y="5150311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④月次・年次入力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（給与、報酬等）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66239" y="5130567"/>
            <a:ext cx="25186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⑤帳票発行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（源泉徴収票、支払調書等）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⑥帳票送付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⑦帳票受領確認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右矢印 37"/>
          <p:cNvSpPr/>
          <p:nvPr/>
        </p:nvSpPr>
        <p:spPr bwMode="auto">
          <a:xfrm rot="16200000">
            <a:off x="3382548" y="4366460"/>
            <a:ext cx="894823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9" name="右矢印 38"/>
          <p:cNvSpPr/>
          <p:nvPr/>
        </p:nvSpPr>
        <p:spPr bwMode="auto">
          <a:xfrm rot="5400000">
            <a:off x="4992000" y="4355074"/>
            <a:ext cx="894823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" name="屈折矢印 5"/>
          <p:cNvSpPr/>
          <p:nvPr/>
        </p:nvSpPr>
        <p:spPr bwMode="auto">
          <a:xfrm>
            <a:off x="6416098" y="3761328"/>
            <a:ext cx="2032423" cy="2224217"/>
          </a:xfrm>
          <a:prstGeom prst="bentUpArrow">
            <a:avLst>
              <a:gd name="adj1" fmla="val 9074"/>
              <a:gd name="adj2" fmla="val 8889"/>
              <a:gd name="adj3" fmla="val 13519"/>
            </a:avLst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1" name="屈折矢印 40"/>
          <p:cNvSpPr/>
          <p:nvPr/>
        </p:nvSpPr>
        <p:spPr bwMode="auto">
          <a:xfrm flipH="1">
            <a:off x="783792" y="3772860"/>
            <a:ext cx="4560190" cy="2224217"/>
          </a:xfrm>
          <a:prstGeom prst="bentUpArrow">
            <a:avLst>
              <a:gd name="adj1" fmla="val 9074"/>
              <a:gd name="adj2" fmla="val 8889"/>
              <a:gd name="adj3" fmla="val 13519"/>
            </a:avLst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45" name="Picture 2" descr="http://cdn-ak.f.st-hatena.com/images/fotolife/m/michio_s/20150227/2015022719254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4191" r="62563" b="58857"/>
          <a:stretch/>
        </p:blipFill>
        <p:spPr bwMode="auto">
          <a:xfrm>
            <a:off x="1094388" y="2589585"/>
            <a:ext cx="10414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881" y="2613298"/>
            <a:ext cx="814809" cy="10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2373-F9C7-4B38-9E7C-0DE3895CB04C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20" name="AutoShape 2" descr="「CSV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19" y="3519644"/>
            <a:ext cx="769996" cy="34222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902011" y="6194809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お客様オフィス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94836" y="973841"/>
            <a:ext cx="5323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［タイプ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紙運用が必要かつ、自社で取扱い業務を行う場合］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906507" y="386186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データセンター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657" y="2304725"/>
            <a:ext cx="720108" cy="8871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1" name="角丸四角形 20"/>
          <p:cNvSpPr/>
          <p:nvPr/>
        </p:nvSpPr>
        <p:spPr bwMode="auto">
          <a:xfrm>
            <a:off x="3370666" y="1274580"/>
            <a:ext cx="2429691" cy="2852803"/>
          </a:xfrm>
          <a:prstGeom prst="roundRect">
            <a:avLst>
              <a:gd name="adj" fmla="val 430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3653723" y="1570756"/>
            <a:ext cx="1877977" cy="718845"/>
            <a:chOff x="7266023" y="95023"/>
            <a:chExt cx="1877977" cy="718845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6023" y="95023"/>
              <a:ext cx="1877977" cy="718845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8379" y="571743"/>
              <a:ext cx="1190160" cy="99180"/>
            </a:xfrm>
            <a:prstGeom prst="rect">
              <a:avLst/>
            </a:prstGeom>
          </p:spPr>
        </p:pic>
      </p:grpSp>
      <p:sp>
        <p:nvSpPr>
          <p:cNvPr id="25" name="角丸四角形 24"/>
          <p:cNvSpPr/>
          <p:nvPr/>
        </p:nvSpPr>
        <p:spPr bwMode="auto">
          <a:xfrm>
            <a:off x="607199" y="1808898"/>
            <a:ext cx="2128547" cy="2318485"/>
          </a:xfrm>
          <a:prstGeom prst="roundRect">
            <a:avLst>
              <a:gd name="adj" fmla="val 430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56249" y="1873118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お客様従業員</a:t>
            </a:r>
            <a:endParaRPr kumimoji="1" lang="ja-JP" altLang="en-US" sz="1600" dirty="0"/>
          </a:p>
        </p:txBody>
      </p:sp>
      <p:sp>
        <p:nvSpPr>
          <p:cNvPr id="28" name="角丸四角形 27"/>
          <p:cNvSpPr/>
          <p:nvPr/>
        </p:nvSpPr>
        <p:spPr bwMode="auto">
          <a:xfrm>
            <a:off x="619766" y="4341610"/>
            <a:ext cx="8006516" cy="2209209"/>
          </a:xfrm>
          <a:prstGeom prst="roundRect">
            <a:avLst>
              <a:gd name="adj" fmla="val 430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77029" y="1871832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お客様個人取引先</a:t>
            </a:r>
            <a:endParaRPr kumimoji="1" lang="ja-JP" altLang="en-US" sz="1600" dirty="0"/>
          </a:p>
        </p:txBody>
      </p:sp>
      <p:sp>
        <p:nvSpPr>
          <p:cNvPr id="30" name="角丸四角形 29"/>
          <p:cNvSpPr/>
          <p:nvPr/>
        </p:nvSpPr>
        <p:spPr bwMode="auto">
          <a:xfrm>
            <a:off x="6497735" y="1808898"/>
            <a:ext cx="2128547" cy="2307277"/>
          </a:xfrm>
          <a:prstGeom prst="roundRect">
            <a:avLst>
              <a:gd name="adj" fmla="val 4301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1" name="右矢印 30"/>
          <p:cNvSpPr/>
          <p:nvPr/>
        </p:nvSpPr>
        <p:spPr bwMode="auto">
          <a:xfrm rot="5400000">
            <a:off x="7133069" y="4091559"/>
            <a:ext cx="894823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5710" y="3454582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①マイナンバー提出（紙）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66898" y="3454494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①マイナンバー提出（紙）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70437" y="4696133"/>
            <a:ext cx="1082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②本人確認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③一括登録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933086" y="5150311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④月次・年次入力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（給与、報酬等）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66239" y="5130567"/>
            <a:ext cx="25186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⑤帳票発行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（源泉徴収票、支払調書等）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⑥帳票送付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⑦帳票受領確認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右矢印 37"/>
          <p:cNvSpPr/>
          <p:nvPr/>
        </p:nvSpPr>
        <p:spPr bwMode="auto">
          <a:xfrm rot="16200000">
            <a:off x="3382548" y="4366460"/>
            <a:ext cx="894823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9" name="右矢印 38"/>
          <p:cNvSpPr/>
          <p:nvPr/>
        </p:nvSpPr>
        <p:spPr bwMode="auto">
          <a:xfrm rot="5400000">
            <a:off x="4992000" y="4355074"/>
            <a:ext cx="894823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1" name="右矢印 40"/>
          <p:cNvSpPr/>
          <p:nvPr/>
        </p:nvSpPr>
        <p:spPr bwMode="auto">
          <a:xfrm rot="17973852">
            <a:off x="1790521" y="4082420"/>
            <a:ext cx="2345597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2" name="屈折矢印 41"/>
          <p:cNvSpPr/>
          <p:nvPr/>
        </p:nvSpPr>
        <p:spPr bwMode="auto">
          <a:xfrm>
            <a:off x="6416098" y="3761328"/>
            <a:ext cx="2032423" cy="2224217"/>
          </a:xfrm>
          <a:prstGeom prst="bentUpArrow">
            <a:avLst>
              <a:gd name="adj1" fmla="val 9074"/>
              <a:gd name="adj2" fmla="val 8889"/>
              <a:gd name="adj3" fmla="val 13519"/>
            </a:avLst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5" name="屈折矢印 44"/>
          <p:cNvSpPr/>
          <p:nvPr/>
        </p:nvSpPr>
        <p:spPr bwMode="auto">
          <a:xfrm flipH="1">
            <a:off x="783792" y="3772860"/>
            <a:ext cx="4560190" cy="2224217"/>
          </a:xfrm>
          <a:prstGeom prst="bentUpArrow">
            <a:avLst>
              <a:gd name="adj1" fmla="val 9074"/>
              <a:gd name="adj2" fmla="val 8889"/>
              <a:gd name="adj3" fmla="val 13519"/>
            </a:avLst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48" name="Picture 2" descr="http://cdn-ak.f.st-hatena.com/images/fotolife/m/michio_s/20150227/2015022719254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4191" r="62563" b="58857"/>
          <a:stretch/>
        </p:blipFill>
        <p:spPr bwMode="auto">
          <a:xfrm>
            <a:off x="1094388" y="2195885"/>
            <a:ext cx="10414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タイトル 1"/>
          <p:cNvSpPr txBox="1">
            <a:spLocks/>
          </p:cNvSpPr>
          <p:nvPr/>
        </p:nvSpPr>
        <p:spPr bwMode="auto">
          <a:xfrm>
            <a:off x="453176" y="236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ユースケース　タイプ</a:t>
            </a:r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右矢印 25"/>
          <p:cNvSpPr/>
          <p:nvPr/>
        </p:nvSpPr>
        <p:spPr bwMode="auto">
          <a:xfrm rot="5400000">
            <a:off x="1164890" y="4077597"/>
            <a:ext cx="894823" cy="35269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075" y="2265475"/>
            <a:ext cx="814809" cy="10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953606"/>
              </p:ext>
            </p:extLst>
          </p:nvPr>
        </p:nvGraphicFramePr>
        <p:xfrm>
          <a:off x="2573008" y="1922031"/>
          <a:ext cx="5418386" cy="2457450"/>
        </p:xfrm>
        <a:graphic>
          <a:graphicData uri="http://schemas.openxmlformats.org/drawingml/2006/table">
            <a:tbl>
              <a:tblPr/>
              <a:tblGrid>
                <a:gridCol w="1063974"/>
                <a:gridCol w="1063974"/>
                <a:gridCol w="369845"/>
                <a:gridCol w="694129"/>
                <a:gridCol w="1063974"/>
                <a:gridCol w="1162490"/>
              </a:tblGrid>
              <a:tr h="20958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料金種類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月額利用料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従業員管理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名まで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30,000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社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以降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名ごと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10,000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円追加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配偶者、扶養家族を含みます。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727">
                <a:tc gridSpan="4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個人取引先等管理</a:t>
                      </a:r>
                      <a:endParaRPr lang="ja-JP" altLang="en-US" sz="1600" b="0" i="0" u="none" strike="noStrike" dirty="0">
                        <a:solidFill>
                          <a:srgbClr val="00B0F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7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名まで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10,000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社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以降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名ごと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2,000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円追加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※300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名以上はボリュームディスカウントがございます。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料金体系［クラウド型］　　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2373-F9C7-4B38-9E7C-0DE3895CB04C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12900" y="30316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>
                    <a:lumMod val="50000"/>
                  </a:schemeClr>
                </a:solidFill>
              </a:rPr>
              <a:t>＋</a:t>
            </a:r>
            <a:endParaRPr kumimoji="1" lang="ja-JP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66119" y="1159032"/>
            <a:ext cx="1493159" cy="37515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</a:rPr>
              <a:t>初期構築費用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66119" y="1855016"/>
            <a:ext cx="1493159" cy="37515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</a:rPr>
              <a:t>システム利用料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766119" y="4804512"/>
            <a:ext cx="1493159" cy="37515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</a:rPr>
              <a:t>アウトソーシング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303618"/>
              </p:ext>
            </p:extLst>
          </p:nvPr>
        </p:nvGraphicFramePr>
        <p:xfrm>
          <a:off x="2583693" y="4804512"/>
          <a:ext cx="5453448" cy="1266825"/>
        </p:xfrm>
        <a:graphic>
          <a:graphicData uri="http://schemas.openxmlformats.org/drawingml/2006/table">
            <a:tbl>
              <a:tblPr/>
              <a:tblGrid>
                <a:gridCol w="1070859"/>
                <a:gridCol w="1443097"/>
                <a:gridCol w="698621"/>
                <a:gridCol w="1070859"/>
                <a:gridCol w="1170012"/>
              </a:tblGrid>
              <a:tr h="20958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作業内容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　単価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マイナンバー登録代行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名・回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帳票発行・紙納品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名・回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帳票発行・電子信書送付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名・回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帳票発行・簡易書留送付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名・回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805" marR="1080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2450275" y="1195753"/>
            <a:ext cx="2324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個別見積（</a:t>
            </a:r>
            <a:r>
              <a:rPr lang="en-US" altLang="ja-JP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r>
              <a:rPr lang="ja-JP" altLang="en-US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13917" y="91872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（税別）</a:t>
            </a:r>
            <a:endParaRPr kumimoji="1" lang="ja-JP" altLang="en-US" sz="11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23" y="95023"/>
            <a:ext cx="1877977" cy="71884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79" y="571743"/>
            <a:ext cx="1190160" cy="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ンシー（008）">
  <a:themeElements>
    <a:clrScheme name="ファンシー（008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ファンシー（008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ァンシー（008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ァンシー（008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2330</TotalTime>
  <Words>855</Words>
  <Application>Microsoft Office PowerPoint</Application>
  <PresentationFormat>画面に合わせる (4:3)</PresentationFormat>
  <Paragraphs>283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HGPｺﾞｼｯｸE</vt:lpstr>
      <vt:lpstr>HGP創英角ｺﾞｼｯｸUB</vt:lpstr>
      <vt:lpstr>HGSｺﾞｼｯｸM</vt:lpstr>
      <vt:lpstr>ＭＳ Ｐゴシック</vt:lpstr>
      <vt:lpstr>宋体</vt:lpstr>
      <vt:lpstr>メイリオ</vt:lpstr>
      <vt:lpstr>Arial</vt:lpstr>
      <vt:lpstr>Arial Black</vt:lpstr>
      <vt:lpstr>Calibri</vt:lpstr>
      <vt:lpstr>Times New Roman</vt:lpstr>
      <vt:lpstr>Wingdings</vt:lpstr>
      <vt:lpstr>ファンシー（008）</vt:lpstr>
      <vt:lpstr>マイナンバー”解決”シリーズ　機能概要 ［クラウドタイプ 資料］</vt:lpstr>
      <vt:lpstr>準備できていますか？</vt:lpstr>
      <vt:lpstr>MN“解決”シリーズ　全体像</vt:lpstr>
      <vt:lpstr>MN“解決”シリーズ 5つの特徴</vt:lpstr>
      <vt:lpstr>MN“解決”シリーズ 運営体制</vt:lpstr>
      <vt:lpstr>マイナンバー　収集・保管・利用</vt:lpstr>
      <vt:lpstr>ユースケース　タイプ1</vt:lpstr>
      <vt:lpstr>PowerPoint プレゼンテーション</vt:lpstr>
      <vt:lpstr>料金体系［クラウド型］　　</vt:lpstr>
      <vt:lpstr>柔軟・斬新なワークフロー機能</vt:lpstr>
      <vt:lpstr>MN“解決”シリーズ 画面イメージ</vt:lpstr>
      <vt:lpstr>【参考】 業務システム基盤　iRYSHA(イェライシャ)</vt:lpstr>
      <vt:lpstr>iRYSHA(イェライシャ)の実績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セキュアコミュニケーションサービス “eクーリエ”製品紹介</dc:title>
  <dc:creator>山下 力三</dc:creator>
  <cp:lastModifiedBy>will</cp:lastModifiedBy>
  <cp:revision>156</cp:revision>
  <cp:lastPrinted>2015-07-22T06:51:48Z</cp:lastPrinted>
  <dcterms:created xsi:type="dcterms:W3CDTF">2015-07-03T04:37:19Z</dcterms:created>
  <dcterms:modified xsi:type="dcterms:W3CDTF">2015-08-04T08:14:36Z</dcterms:modified>
</cp:coreProperties>
</file>